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8" r:id="rId2"/>
    <p:sldId id="283" r:id="rId3"/>
    <p:sldId id="260" r:id="rId4"/>
    <p:sldId id="261" r:id="rId5"/>
    <p:sldId id="262" r:id="rId6"/>
    <p:sldId id="263" r:id="rId7"/>
    <p:sldId id="264" r:id="rId8"/>
    <p:sldId id="265" r:id="rId9"/>
    <p:sldId id="285" r:id="rId10"/>
    <p:sldId id="287" r:id="rId11"/>
    <p:sldId id="267" r:id="rId12"/>
    <p:sldId id="268" r:id="rId13"/>
    <p:sldId id="269" r:id="rId14"/>
    <p:sldId id="28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6" r:id="rId27"/>
    <p:sldId id="281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43" autoAdjust="0"/>
  </p:normalViewPr>
  <p:slideViewPr>
    <p:cSldViewPr snapToGrid="0" snapToObjects="1">
      <p:cViewPr varScale="1">
        <p:scale>
          <a:sx n="103" d="100"/>
          <a:sy n="103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1E21E-C810-1941-B2C1-52564345411D}" type="datetimeFigureOut">
              <a:rPr lang="en-US" smtClean="0"/>
              <a:t>3/5/12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9F072-B781-5248-BF55-65E23AE18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Helvetica"/>
                <a:cs typeface="Helvetica"/>
              </a:rPr>
              <a:t>Marketing channel performance is based on three areas: </a:t>
            </a:r>
            <a:r>
              <a:rPr lang="en-US" sz="1200" b="1" dirty="0" smtClean="0">
                <a:latin typeface="Helvetica"/>
                <a:cs typeface="Helvetica"/>
              </a:rPr>
              <a:t>customer reach</a:t>
            </a:r>
            <a:r>
              <a:rPr lang="en-US" sz="1200" dirty="0" smtClean="0">
                <a:latin typeface="Helvetica"/>
                <a:cs typeface="Helvetica"/>
              </a:rPr>
              <a:t>, </a:t>
            </a:r>
            <a:r>
              <a:rPr lang="en-US" sz="1200" b="1" dirty="0" smtClean="0">
                <a:latin typeface="Helvetica"/>
                <a:cs typeface="Helvetica"/>
              </a:rPr>
              <a:t>operating efficiency</a:t>
            </a:r>
            <a:r>
              <a:rPr lang="en-US" sz="1200" dirty="0" smtClean="0">
                <a:latin typeface="Helvetica"/>
                <a:cs typeface="Helvetica"/>
              </a:rPr>
              <a:t>, and </a:t>
            </a:r>
            <a:r>
              <a:rPr lang="en-US" sz="1200" b="1" dirty="0" smtClean="0">
                <a:latin typeface="Helvetica"/>
                <a:cs typeface="Helvetica"/>
              </a:rPr>
              <a:t>service quality</a:t>
            </a:r>
            <a:r>
              <a:rPr lang="en-US" sz="1200" dirty="0" smtClean="0">
                <a:latin typeface="Helvetica"/>
                <a:cs typeface="Helvetica"/>
              </a:rPr>
              <a:t>. </a:t>
            </a:r>
            <a:r>
              <a:rPr lang="en-US" sz="1200" smtClean="0">
                <a:latin typeface="Helvetica"/>
                <a:cs typeface="Helvetica"/>
              </a:rPr>
              <a:t>To achieve the desired levels of sales and profits, a channel must do well in all three areas.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9F072-B781-5248-BF55-65E23AE183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6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Helvetica"/>
                <a:cs typeface="Helvetica"/>
              </a:rPr>
              <a:t>Roughly two of every five purchases of computers and software programs are made online, and about one of every four computer peripherals is bought online.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9F072-B781-5248-BF55-65E23AE183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2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31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1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7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7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9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1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0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8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DEF40-AF2A-754E-A27F-97DAA95662FA}" type="datetimeFigureOut">
              <a:rPr lang="en-US" smtClean="0"/>
              <a:t>3/5/12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BC744-4CA4-D046-A208-35ECE6A3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4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microsoft.com/office/2007/relationships/hdphoto" Target="../media/hdphoto3.wdp"/><Relationship Id="rId9" Type="http://schemas.openxmlformats.org/officeDocument/2006/relationships/image" Target="../media/image12.jpeg"/><Relationship Id="rId1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2-02-13 at 1.53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9" y="1143762"/>
            <a:ext cx="5016801" cy="38262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12326" y="1290648"/>
            <a:ext cx="3505200" cy="4770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200" b="1" u="sng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  <a:p>
            <a:endParaRPr lang="en-US" sz="10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339725" indent="-339725">
              <a:buFont typeface="Wingdings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Channels and Channel Mapping</a:t>
            </a:r>
            <a:endParaRPr lang="en-US" sz="2200" b="1" u="sng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339725" indent="-339725">
              <a:buFont typeface="Wingdings" pitchFamily="2" charset="2"/>
              <a:buChar char="q"/>
            </a:pPr>
            <a:endParaRPr lang="en-US" sz="1000" b="1" u="sng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339725" indent="-339725">
              <a:buFont typeface="Wingdings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Channel Performance</a:t>
            </a:r>
          </a:p>
          <a:p>
            <a:pPr marL="339725" indent="-339725">
              <a:buFont typeface="Wingdings" pitchFamily="2" charset="2"/>
              <a:buChar char="q"/>
            </a:pPr>
            <a:endParaRPr lang="en-US" sz="1000" b="1" u="sng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339725" indent="-339725">
              <a:buFont typeface="Wingdings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Helvetica"/>
                <a:cs typeface="Helvetica"/>
              </a:rPr>
              <a:t>Alternative Marketing Channels</a:t>
            </a:r>
          </a:p>
          <a:p>
            <a:pPr marL="339725" indent="-339725"/>
            <a:endParaRPr lang="en-US" sz="1000" b="1" u="sng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marL="339725" indent="-339725">
              <a:buFont typeface="Wingdings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Channels and Competitive Advantage</a:t>
            </a:r>
          </a:p>
          <a:p>
            <a:r>
              <a:rPr lang="en-US" sz="2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030" y="5112236"/>
            <a:ext cx="49854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Helvetica"/>
                <a:cs typeface="Helvetica"/>
              </a:rPr>
              <a:t>Marketing channels are the conduits that create customer access to a company’s products.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1725" y="-72369"/>
            <a:ext cx="4400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Channels and Channel Mapping</a:t>
            </a:r>
            <a:endParaRPr lang="en-US" sz="25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9318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Channel Performance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4.4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6534" r="4487" b="3746"/>
          <a:stretch/>
        </p:blipFill>
        <p:spPr>
          <a:xfrm>
            <a:off x="245952" y="1141749"/>
            <a:ext cx="8652096" cy="2374612"/>
          </a:xfrm>
          <a:prstGeom prst="rect">
            <a:avLst/>
          </a:prstGeom>
        </p:spPr>
      </p:pic>
      <p:pic>
        <p:nvPicPr>
          <p:cNvPr id="5" name="Picture 4" descr="target-customers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9" y="3613115"/>
            <a:ext cx="2743200" cy="2730500"/>
          </a:xfrm>
          <a:prstGeom prst="rect">
            <a:avLst/>
          </a:prstGeom>
        </p:spPr>
      </p:pic>
      <p:pic>
        <p:nvPicPr>
          <p:cNvPr id="6" name="Picture 5" descr="dollar-box-585x585.jpeg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04000"/>
                    </a14:imgEffect>
                    <a14:imgEffect>
                      <a14:brightnessContrast bright="11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99" y="3610526"/>
            <a:ext cx="2743200" cy="2743200"/>
          </a:xfrm>
          <a:prstGeom prst="rect">
            <a:avLst/>
          </a:prstGeom>
        </p:spPr>
      </p:pic>
      <p:pic>
        <p:nvPicPr>
          <p:cNvPr id="7" name="Picture 6" descr="custome-service.jpe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28" y="3782461"/>
            <a:ext cx="2493803" cy="24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7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06774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/>
                <a:cs typeface="Helvetica"/>
              </a:rPr>
              <a:t>Sales &amp; Channel Customer Reach</a:t>
            </a:r>
            <a:endParaRPr lang="en-US" sz="30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4.5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9007" r="3063" b="1946"/>
          <a:stretch/>
        </p:blipFill>
        <p:spPr>
          <a:xfrm>
            <a:off x="270148" y="1224431"/>
            <a:ext cx="8603704" cy="3934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6728" y="5422530"/>
            <a:ext cx="8650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The </a:t>
            </a:r>
            <a:r>
              <a:rPr lang="en-US" sz="2400" b="1" dirty="0">
                <a:latin typeface="Helvetica"/>
                <a:cs typeface="Helvetica"/>
              </a:rPr>
              <a:t>multiple dealerships strategy </a:t>
            </a:r>
            <a:r>
              <a:rPr lang="en-US" sz="2400" dirty="0">
                <a:latin typeface="Helvetica"/>
                <a:cs typeface="Helvetica"/>
              </a:rPr>
              <a:t>has allowed this </a:t>
            </a:r>
            <a:r>
              <a:rPr lang="en-US" sz="2400" dirty="0" smtClean="0">
                <a:latin typeface="Helvetica"/>
                <a:cs typeface="Helvetica"/>
              </a:rPr>
              <a:t>car </a:t>
            </a:r>
            <a:r>
              <a:rPr lang="en-US" sz="2400" dirty="0">
                <a:latin typeface="Helvetica"/>
                <a:cs typeface="Helvetica"/>
              </a:rPr>
              <a:t>dealer to become the eighth largest dealer in the </a:t>
            </a:r>
            <a:r>
              <a:rPr lang="en-US" sz="2400" dirty="0" smtClean="0">
                <a:latin typeface="Helvetica"/>
                <a:cs typeface="Helvetica"/>
              </a:rPr>
              <a:t>U.S. 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6030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2243" y="142720"/>
            <a:ext cx="68795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Helvetica"/>
                <a:cs typeface="Helvetica"/>
              </a:rPr>
              <a:t>Leveraging Digital Marketing Channels</a:t>
            </a:r>
            <a:endParaRPr lang="en-US" sz="2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5.0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7" t="9669" r="6977" b="1331"/>
          <a:stretch/>
        </p:blipFill>
        <p:spPr>
          <a:xfrm>
            <a:off x="1290865" y="1085631"/>
            <a:ext cx="6562270" cy="4066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275" y="5234477"/>
            <a:ext cx="833345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The </a:t>
            </a:r>
            <a:r>
              <a:rPr lang="en-US" sz="2400" dirty="0">
                <a:latin typeface="Helvetica"/>
                <a:cs typeface="Helvetica"/>
              </a:rPr>
              <a:t>ability to reach </a:t>
            </a:r>
            <a:r>
              <a:rPr lang="en-US" sz="2400" b="1" dirty="0">
                <a:latin typeface="Helvetica"/>
                <a:cs typeface="Helvetica"/>
              </a:rPr>
              <a:t>a world of prospective customers </a:t>
            </a:r>
            <a:r>
              <a:rPr lang="en-US" sz="2400" dirty="0">
                <a:latin typeface="Helvetica"/>
                <a:cs typeface="Helvetica"/>
              </a:rPr>
              <a:t>at a </a:t>
            </a:r>
            <a:r>
              <a:rPr lang="en-US" sz="2400" b="1" dirty="0">
                <a:latin typeface="Helvetica"/>
                <a:cs typeface="Helvetica"/>
              </a:rPr>
              <a:t>low marketing cost </a:t>
            </a:r>
            <a:r>
              <a:rPr lang="en-US" sz="2400" dirty="0">
                <a:latin typeface="Helvetica"/>
                <a:cs typeface="Helvetica"/>
              </a:rPr>
              <a:t>has led nearly every business, large and small, to invest in digital </a:t>
            </a:r>
            <a:r>
              <a:rPr lang="en-US" sz="2400" dirty="0" smtClean="0">
                <a:latin typeface="Helvetica"/>
                <a:cs typeface="Helvetica"/>
              </a:rPr>
              <a:t>marketing</a:t>
            </a:r>
            <a:r>
              <a:rPr lang="en-US" sz="24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58121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Online Sales Channels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5.12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" t="11934" r="1843" b="4081"/>
          <a:stretch/>
        </p:blipFill>
        <p:spPr>
          <a:xfrm>
            <a:off x="622426" y="1088090"/>
            <a:ext cx="7899149" cy="42535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637" y="5423940"/>
            <a:ext cx="8738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 smtClean="0">
                <a:latin typeface="Helvetica"/>
                <a:cs typeface="Helvetica"/>
              </a:rPr>
              <a:t>Online sales in the U.S. </a:t>
            </a:r>
            <a:r>
              <a:rPr lang="en-US" sz="1950" dirty="0">
                <a:latin typeface="Helvetica"/>
                <a:cs typeface="Helvetica"/>
              </a:rPr>
              <a:t>were $70 billion and </a:t>
            </a:r>
            <a:r>
              <a:rPr lang="en-US" sz="1950" dirty="0" smtClean="0">
                <a:latin typeface="Helvetica"/>
                <a:cs typeface="Helvetica"/>
              </a:rPr>
              <a:t>3.5% of retail sales in 2004; grew </a:t>
            </a:r>
            <a:r>
              <a:rPr lang="en-US" sz="1950" dirty="0">
                <a:latin typeface="Helvetica"/>
                <a:cs typeface="Helvetica"/>
              </a:rPr>
              <a:t>to $106 billion and </a:t>
            </a:r>
            <a:r>
              <a:rPr lang="en-US" sz="1950" dirty="0" smtClean="0">
                <a:latin typeface="Helvetica"/>
                <a:cs typeface="Helvetica"/>
              </a:rPr>
              <a:t>5.2% of retail sales in 2006; and are projected to reach </a:t>
            </a:r>
            <a:r>
              <a:rPr lang="en-US" sz="1950" dirty="0">
                <a:latin typeface="Helvetica"/>
                <a:cs typeface="Helvetica"/>
              </a:rPr>
              <a:t>$248.7 billion, about </a:t>
            </a:r>
            <a:r>
              <a:rPr lang="en-US" sz="1950" dirty="0" smtClean="0">
                <a:latin typeface="Helvetica"/>
                <a:cs typeface="Helvetica"/>
              </a:rPr>
              <a:t>8% of </a:t>
            </a:r>
            <a:r>
              <a:rPr lang="en-US" sz="1950" dirty="0">
                <a:latin typeface="Helvetica"/>
                <a:cs typeface="Helvetica"/>
              </a:rPr>
              <a:t>all retail </a:t>
            </a:r>
            <a:r>
              <a:rPr lang="en-US" sz="1950" dirty="0" smtClean="0">
                <a:latin typeface="Helvetica"/>
                <a:cs typeface="Helvetica"/>
              </a:rPr>
              <a:t>sales</a:t>
            </a:r>
            <a:r>
              <a:rPr lang="en-US" sz="1950" dirty="0">
                <a:latin typeface="Helvetica"/>
                <a:cs typeface="Helvetica"/>
              </a:rPr>
              <a:t> </a:t>
            </a:r>
            <a:r>
              <a:rPr lang="en-US" sz="1950" dirty="0" smtClean="0">
                <a:latin typeface="Helvetica"/>
                <a:cs typeface="Helvetica"/>
              </a:rPr>
              <a:t>by 2014. </a:t>
            </a:r>
            <a:endParaRPr lang="en-US" sz="195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5753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9469" y="1615104"/>
            <a:ext cx="5945062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Alternative Marketing Channels</a:t>
            </a:r>
          </a:p>
          <a:p>
            <a:pPr algn="ctr"/>
            <a:endParaRPr lang="en-US" sz="24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162033" y="4053026"/>
            <a:ext cx="6819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"/>
                <a:cs typeface="Helvetica"/>
              </a:rPr>
              <a:t>In this section we will </a:t>
            </a:r>
            <a:r>
              <a:rPr lang="en-US" sz="3000" dirty="0">
                <a:latin typeface="Helvetica"/>
                <a:cs typeface="Helvetica"/>
              </a:rPr>
              <a:t>examine the ways that marketing channels can be configured to reach </a:t>
            </a:r>
            <a:r>
              <a:rPr lang="en-US" sz="3000" dirty="0" smtClean="0">
                <a:latin typeface="Helvetica"/>
                <a:cs typeface="Helvetica"/>
              </a:rPr>
              <a:t>customers </a:t>
            </a:r>
            <a:r>
              <a:rPr lang="en-US" sz="3000" dirty="0">
                <a:latin typeface="Helvetica"/>
                <a:cs typeface="Helvetica"/>
              </a:rPr>
              <a:t>with different </a:t>
            </a:r>
            <a:r>
              <a:rPr lang="en-US" sz="3000" dirty="0" smtClean="0">
                <a:latin typeface="Helvetica"/>
                <a:cs typeface="Helvetica"/>
              </a:rPr>
              <a:t>needs. 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1725" y="-72369"/>
            <a:ext cx="4400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Channels and Channel Mapping</a:t>
            </a:r>
            <a:endParaRPr lang="en-US" sz="25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4248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Alternative Channel Systems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5.2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7058" r="4169" b="31178"/>
          <a:stretch/>
        </p:blipFill>
        <p:spPr>
          <a:xfrm>
            <a:off x="717669" y="1075925"/>
            <a:ext cx="7708663" cy="40643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751" y="5089470"/>
            <a:ext cx="8885136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en-US" b="1" dirty="0" smtClean="0">
                <a:latin typeface="Helvetica"/>
                <a:cs typeface="Helvetica"/>
              </a:rPr>
              <a:t>Direct Channel Systems: </a:t>
            </a:r>
            <a:r>
              <a:rPr lang="en-US" dirty="0" smtClean="0">
                <a:latin typeface="Helvetica"/>
                <a:cs typeface="Helvetica"/>
              </a:rPr>
              <a:t>the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business retains product ownership until delivery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en-US" b="1" dirty="0" smtClean="0">
                <a:latin typeface="Helvetica"/>
                <a:cs typeface="Helvetica"/>
              </a:rPr>
              <a:t>Indirect Channel Systems: </a:t>
            </a:r>
            <a:r>
              <a:rPr lang="en-US" dirty="0" smtClean="0">
                <a:latin typeface="Helvetica"/>
                <a:cs typeface="Helvetica"/>
              </a:rPr>
              <a:t>intermediaries take ownership of product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en-US" b="1" dirty="0" smtClean="0">
                <a:latin typeface="Helvetica"/>
                <a:cs typeface="Helvetica"/>
              </a:rPr>
              <a:t>Mixed Channel Systems: </a:t>
            </a:r>
            <a:r>
              <a:rPr lang="en-US" dirty="0" smtClean="0">
                <a:latin typeface="Helvetica"/>
                <a:cs typeface="Helvetica"/>
              </a:rPr>
              <a:t>utilize a combination of direct and indirect channels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285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30738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Alternative B2C Marketing Channels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Screen Shot 2012-02-13 at 1.55.3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" t="7085" r="2312" b="1796"/>
          <a:stretch/>
        </p:blipFill>
        <p:spPr>
          <a:xfrm>
            <a:off x="1273207" y="1036227"/>
            <a:ext cx="6597587" cy="49336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6491" y="6021627"/>
            <a:ext cx="86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What are the realities of </a:t>
            </a:r>
            <a:r>
              <a:rPr lang="en-US" sz="2400" b="1" dirty="0" smtClean="0">
                <a:latin typeface="Helvetica"/>
                <a:cs typeface="Helvetica"/>
              </a:rPr>
              <a:t>each channel </a:t>
            </a:r>
            <a:r>
              <a:rPr lang="en-US" sz="2400" dirty="0" smtClean="0">
                <a:latin typeface="Helvetica"/>
                <a:cs typeface="Helvetica"/>
              </a:rPr>
              <a:t>in a B2C space?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858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Yum Brands Retail Store Brands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Screen Shot 2012-02-13 at 1.55.4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14106" r="3025" b="4648"/>
          <a:stretch/>
        </p:blipFill>
        <p:spPr>
          <a:xfrm>
            <a:off x="255458" y="1152307"/>
            <a:ext cx="8633084" cy="34334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2024" y="4693637"/>
            <a:ext cx="803995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Helvetica"/>
                <a:cs typeface="Helvetica"/>
              </a:rPr>
              <a:t>In </a:t>
            </a:r>
            <a:r>
              <a:rPr lang="en-US" sz="2600" dirty="0">
                <a:latin typeface="Helvetica"/>
                <a:cs typeface="Helvetica"/>
              </a:rPr>
              <a:t>2011, Yum Brands announced the sale of A&amp;W and Long John Silver’s. </a:t>
            </a:r>
            <a:r>
              <a:rPr lang="en-US" sz="2600" dirty="0" smtClean="0">
                <a:latin typeface="Helvetica"/>
                <a:cs typeface="Helvetica"/>
              </a:rPr>
              <a:t>The </a:t>
            </a:r>
            <a:r>
              <a:rPr lang="en-US" sz="2600" dirty="0">
                <a:latin typeface="Helvetica"/>
                <a:cs typeface="Helvetica"/>
              </a:rPr>
              <a:t>divestment will enable Yum Brands to sharpen its </a:t>
            </a:r>
            <a:r>
              <a:rPr lang="en-US" sz="2600" b="1" dirty="0">
                <a:latin typeface="Helvetica"/>
                <a:cs typeface="Helvetica"/>
              </a:rPr>
              <a:t>focus on growing its core brands</a:t>
            </a:r>
            <a:r>
              <a:rPr lang="en-US" sz="2600" dirty="0">
                <a:latin typeface="Helvetica"/>
                <a:cs typeface="Helvetica"/>
              </a:rPr>
              <a:t> internationally. </a:t>
            </a:r>
          </a:p>
        </p:txBody>
      </p:sp>
      <p:sp>
        <p:nvSpPr>
          <p:cNvPr id="2" name="Rectangle 1"/>
          <p:cNvSpPr/>
          <p:nvPr/>
        </p:nvSpPr>
        <p:spPr>
          <a:xfrm>
            <a:off x="834881" y="2927805"/>
            <a:ext cx="1752073" cy="4350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3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Direct and Indirect Channels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5.5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7" t="8332" r="2678" b="3064"/>
          <a:stretch/>
        </p:blipFill>
        <p:spPr>
          <a:xfrm>
            <a:off x="1584249" y="1039898"/>
            <a:ext cx="5975503" cy="42732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6337" y="5377271"/>
            <a:ext cx="8431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/>
                <a:cs typeface="Helvetica"/>
              </a:rPr>
              <a:t>Most </a:t>
            </a:r>
            <a:r>
              <a:rPr lang="en-US" sz="2200" dirty="0" smtClean="0">
                <a:latin typeface="Helvetica"/>
                <a:cs typeface="Helvetica"/>
              </a:rPr>
              <a:t>businesses</a:t>
            </a:r>
            <a:r>
              <a:rPr lang="en-US" sz="2200" dirty="0">
                <a:latin typeface="Helvetica"/>
                <a:cs typeface="Helvetica"/>
              </a:rPr>
              <a:t> </a:t>
            </a:r>
            <a:r>
              <a:rPr lang="en-US" sz="2200" dirty="0" smtClean="0">
                <a:latin typeface="Helvetica"/>
                <a:cs typeface="Helvetica"/>
              </a:rPr>
              <a:t>would </a:t>
            </a:r>
            <a:r>
              <a:rPr lang="en-US" sz="2200" b="1" dirty="0">
                <a:latin typeface="Helvetica"/>
                <a:cs typeface="Helvetica"/>
              </a:rPr>
              <a:t>prefer</a:t>
            </a:r>
            <a:r>
              <a:rPr lang="en-US" sz="2200" dirty="0">
                <a:latin typeface="Helvetica"/>
                <a:cs typeface="Helvetica"/>
              </a:rPr>
              <a:t> to </a:t>
            </a:r>
            <a:r>
              <a:rPr lang="en-US" sz="2200" dirty="0" smtClean="0">
                <a:latin typeface="Helvetica"/>
                <a:cs typeface="Helvetica"/>
              </a:rPr>
              <a:t>utilize a </a:t>
            </a:r>
            <a:r>
              <a:rPr lang="en-US" sz="2200" dirty="0">
                <a:latin typeface="Helvetica"/>
                <a:cs typeface="Helvetica"/>
              </a:rPr>
              <a:t>direct channel system. </a:t>
            </a:r>
            <a:r>
              <a:rPr lang="en-US" sz="2200" dirty="0" smtClean="0">
                <a:latin typeface="Helvetica"/>
                <a:cs typeface="Helvetica"/>
              </a:rPr>
              <a:t>However, many manufacturers of </a:t>
            </a:r>
            <a:r>
              <a:rPr lang="en-US" sz="2200" dirty="0">
                <a:latin typeface="Helvetica"/>
                <a:cs typeface="Helvetica"/>
              </a:rPr>
              <a:t>industrial and commercial products </a:t>
            </a:r>
            <a:r>
              <a:rPr lang="en-US" sz="2200" b="1" dirty="0" smtClean="0">
                <a:latin typeface="Helvetica"/>
                <a:cs typeface="Helvetica"/>
              </a:rPr>
              <a:t>sell </a:t>
            </a:r>
            <a:r>
              <a:rPr lang="en-US" sz="2200" b="1" dirty="0">
                <a:latin typeface="Helvetica"/>
                <a:cs typeface="Helvetica"/>
              </a:rPr>
              <a:t>through wholesalers</a:t>
            </a:r>
            <a:r>
              <a:rPr lang="en-US" sz="22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4132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30738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Alternative B2B Marketing Channels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6.0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t="7197" r="1139" b="1984"/>
          <a:stretch/>
        </p:blipFill>
        <p:spPr>
          <a:xfrm>
            <a:off x="1295106" y="1048412"/>
            <a:ext cx="6553789" cy="41006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6717" y="5196046"/>
            <a:ext cx="79905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Helvetica"/>
                <a:cs typeface="Helvetica"/>
              </a:rPr>
              <a:t>Unique to the business-to-business </a:t>
            </a:r>
            <a:r>
              <a:rPr lang="en-US" sz="2600" dirty="0" smtClean="0">
                <a:latin typeface="Helvetica"/>
                <a:cs typeface="Helvetica"/>
              </a:rPr>
              <a:t>market are </a:t>
            </a:r>
            <a:r>
              <a:rPr lang="en-US" sz="2600" dirty="0">
                <a:latin typeface="Helvetica"/>
                <a:cs typeface="Helvetica"/>
              </a:rPr>
              <a:t>value</a:t>
            </a:r>
            <a:r>
              <a:rPr lang="en-US" sz="2600" dirty="0" smtClean="0">
                <a:latin typeface="Helvetica"/>
                <a:cs typeface="Helvetica"/>
              </a:rPr>
              <a:t>-added </a:t>
            </a:r>
            <a:r>
              <a:rPr lang="en-US" sz="2600" dirty="0">
                <a:latin typeface="Helvetica"/>
                <a:cs typeface="Helvetica"/>
              </a:rPr>
              <a:t>resellers (VARs) and original equipment manufacturers (OEMs). </a:t>
            </a:r>
          </a:p>
        </p:txBody>
      </p:sp>
    </p:spTree>
    <p:extLst>
      <p:ext uri="{BB962C8B-B14F-4D97-AF65-F5344CB8AC3E}">
        <p14:creationId xmlns:p14="http://schemas.microsoft.com/office/powerpoint/2010/main" val="2635198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9469" y="1615104"/>
            <a:ext cx="5945062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Marketing Channels and Channel Mapping</a:t>
            </a:r>
            <a:r>
              <a:rPr lang="en-US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endParaRPr lang="en-US" sz="24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380751" y="4098141"/>
            <a:ext cx="63824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/>
                <a:cs typeface="Helvetica"/>
              </a:rPr>
              <a:t>In this section we will look at how marketing channels are the conduits that create customer access to a company’s products.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71725" y="-72369"/>
            <a:ext cx="4400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Channels and Channel Mapping</a:t>
            </a:r>
            <a:endParaRPr lang="en-US" sz="25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7327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18756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Helvetica"/>
                <a:cs typeface="Helvetica"/>
              </a:rPr>
              <a:t>Reaching B2B &amp; B2C Customers</a:t>
            </a:r>
            <a:endParaRPr lang="en-US" sz="30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6.1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7" t="6186" r="4083" b="1836"/>
          <a:stretch/>
        </p:blipFill>
        <p:spPr>
          <a:xfrm>
            <a:off x="1833524" y="992337"/>
            <a:ext cx="5476953" cy="44398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7454" y="5505697"/>
            <a:ext cx="8809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Helvetica"/>
                <a:cs typeface="Helvetica"/>
              </a:rPr>
              <a:t>S</a:t>
            </a:r>
            <a:r>
              <a:rPr lang="en-US" sz="2700" dirty="0" smtClean="0">
                <a:latin typeface="Helvetica"/>
                <a:cs typeface="Helvetica"/>
              </a:rPr>
              <a:t>oftware manufacturers often use </a:t>
            </a:r>
            <a:r>
              <a:rPr lang="en-US" sz="2700" b="1" dirty="0" smtClean="0">
                <a:latin typeface="Helvetica"/>
                <a:cs typeface="Helvetica"/>
              </a:rPr>
              <a:t>both direct and indirect channels</a:t>
            </a:r>
            <a:r>
              <a:rPr lang="en-US" sz="2700" dirty="0" smtClean="0">
                <a:latin typeface="Helvetica"/>
                <a:cs typeface="Helvetica"/>
              </a:rPr>
              <a:t> to </a:t>
            </a:r>
            <a:r>
              <a:rPr lang="en-US" sz="2700" dirty="0">
                <a:latin typeface="Helvetica"/>
                <a:cs typeface="Helvetica"/>
              </a:rPr>
              <a:t>reach </a:t>
            </a:r>
            <a:r>
              <a:rPr lang="en-US" sz="2700" dirty="0" smtClean="0">
                <a:latin typeface="Helvetica"/>
                <a:cs typeface="Helvetica"/>
              </a:rPr>
              <a:t>a variety of consumers. </a:t>
            </a:r>
            <a:endParaRPr lang="en-US" sz="27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17586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8814" y="118756"/>
            <a:ext cx="6966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Channels &amp; Customer Value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6.2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10138" r="2358" b="2405"/>
          <a:stretch/>
        </p:blipFill>
        <p:spPr>
          <a:xfrm>
            <a:off x="237384" y="1128788"/>
            <a:ext cx="8669233" cy="40292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275" y="5247014"/>
            <a:ext cx="833345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To be </a:t>
            </a:r>
            <a:r>
              <a:rPr lang="en-US" sz="2400" dirty="0" smtClean="0">
                <a:latin typeface="Helvetica"/>
                <a:cs typeface="Helvetica"/>
              </a:rPr>
              <a:t>successful a </a:t>
            </a:r>
            <a:r>
              <a:rPr lang="en-US" sz="2400" dirty="0">
                <a:latin typeface="Helvetica"/>
                <a:cs typeface="Helvetica"/>
              </a:rPr>
              <a:t>channel system must </a:t>
            </a:r>
            <a:r>
              <a:rPr lang="en-US" sz="2400" b="1" dirty="0">
                <a:latin typeface="Helvetica"/>
                <a:cs typeface="Helvetica"/>
              </a:rPr>
              <a:t>enhance customer </a:t>
            </a:r>
            <a:r>
              <a:rPr lang="en-US" sz="2400" b="1" dirty="0" smtClean="0">
                <a:latin typeface="Helvetica"/>
                <a:cs typeface="Helvetica"/>
              </a:rPr>
              <a:t>value</a:t>
            </a:r>
            <a:r>
              <a:rPr lang="en-US" sz="2400" dirty="0" smtClean="0">
                <a:latin typeface="Helvetica"/>
                <a:cs typeface="Helvetica"/>
              </a:rPr>
              <a:t> by </a:t>
            </a:r>
            <a:r>
              <a:rPr lang="en-US" sz="2400" dirty="0">
                <a:latin typeface="Helvetica"/>
                <a:cs typeface="Helvetica"/>
              </a:rPr>
              <a:t>increasing customer benefits, lowering customer cost of purchase, or both. </a:t>
            </a:r>
          </a:p>
        </p:txBody>
      </p:sp>
    </p:spTree>
    <p:extLst>
      <p:ext uri="{BB962C8B-B14F-4D97-AF65-F5344CB8AC3E}">
        <p14:creationId xmlns:p14="http://schemas.microsoft.com/office/powerpoint/2010/main" val="282035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Channels Add Value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6.3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t="23565" r="1997" b="7788"/>
          <a:stretch/>
        </p:blipFill>
        <p:spPr>
          <a:xfrm>
            <a:off x="282966" y="1138498"/>
            <a:ext cx="8578068" cy="29855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811" y="4343518"/>
            <a:ext cx="8604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A business must make </a:t>
            </a:r>
            <a:r>
              <a:rPr lang="en-US" sz="2400" dirty="0">
                <a:latin typeface="Helvetica"/>
                <a:cs typeface="Helvetica"/>
              </a:rPr>
              <a:t>the product available at the target customer’s desired point of purchase. In addition, it must </a:t>
            </a:r>
            <a:r>
              <a:rPr lang="en-US" sz="2400" b="1" dirty="0">
                <a:latin typeface="Helvetica"/>
                <a:cs typeface="Helvetica"/>
              </a:rPr>
              <a:t>meet </a:t>
            </a:r>
            <a:r>
              <a:rPr lang="en-US" sz="2400" dirty="0">
                <a:latin typeface="Helvetica"/>
                <a:cs typeface="Helvetica"/>
              </a:rPr>
              <a:t>or</a:t>
            </a:r>
            <a:r>
              <a:rPr lang="en-US" sz="2400" b="1" dirty="0">
                <a:latin typeface="Helvetica"/>
                <a:cs typeface="Helvetica"/>
              </a:rPr>
              <a:t> exceed </a:t>
            </a:r>
            <a:r>
              <a:rPr lang="en-US" sz="2400" dirty="0">
                <a:latin typeface="Helvetica"/>
                <a:cs typeface="Helvetica"/>
              </a:rPr>
              <a:t>each of its customer’s </a:t>
            </a:r>
            <a:r>
              <a:rPr lang="en-US" sz="2400" b="1" dirty="0">
                <a:latin typeface="Helvetica"/>
                <a:cs typeface="Helvetica"/>
              </a:rPr>
              <a:t>product and service </a:t>
            </a:r>
            <a:r>
              <a:rPr lang="en-US" sz="2400" b="1" dirty="0" smtClean="0">
                <a:latin typeface="Helvetica"/>
                <a:cs typeface="Helvetica"/>
              </a:rPr>
              <a:t>requirements</a:t>
            </a:r>
            <a:r>
              <a:rPr lang="en-US" sz="2400" dirty="0">
                <a:latin typeface="Helvetica"/>
                <a:cs typeface="Helvetica"/>
              </a:rPr>
              <a:t>, whether the customer is an end user or a channel intermediary. </a:t>
            </a:r>
          </a:p>
        </p:txBody>
      </p:sp>
    </p:spTree>
    <p:extLst>
      <p:ext uri="{BB962C8B-B14F-4D97-AF65-F5344CB8AC3E}">
        <p14:creationId xmlns:p14="http://schemas.microsoft.com/office/powerpoint/2010/main" val="253990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Channels &amp; Value Propositions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6.5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5648" r="1882" b="1918"/>
          <a:stretch/>
        </p:blipFill>
        <p:spPr>
          <a:xfrm>
            <a:off x="239322" y="1142120"/>
            <a:ext cx="6192786" cy="51631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44263" y="1150205"/>
            <a:ext cx="2453300" cy="514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Dow’s </a:t>
            </a:r>
            <a:r>
              <a:rPr lang="en-US" sz="2300" dirty="0">
                <a:latin typeface="Helvetica"/>
                <a:cs typeface="Helvetica"/>
              </a:rPr>
              <a:t>success with </a:t>
            </a:r>
            <a:r>
              <a:rPr lang="en-US" sz="2300" dirty="0" err="1" smtClean="0">
                <a:latin typeface="Helvetica"/>
                <a:cs typeface="Helvetica"/>
              </a:rPr>
              <a:t>Xiameter</a:t>
            </a:r>
            <a:r>
              <a:rPr lang="en-US" sz="2300" dirty="0" smtClean="0">
                <a:latin typeface="Helvetica"/>
                <a:cs typeface="Helvetica"/>
              </a:rPr>
              <a:t> </a:t>
            </a:r>
            <a:r>
              <a:rPr lang="en-US" sz="2300" dirty="0">
                <a:latin typeface="Helvetica"/>
                <a:cs typeface="Helvetica"/>
              </a:rPr>
              <a:t>is directly linked to its </a:t>
            </a:r>
            <a:r>
              <a:rPr lang="en-US" sz="2300" b="1" dirty="0">
                <a:latin typeface="Helvetica"/>
                <a:cs typeface="Helvetica"/>
              </a:rPr>
              <a:t>cost-effective digital marketing channel </a:t>
            </a:r>
            <a:r>
              <a:rPr lang="en-US" sz="2300" dirty="0">
                <a:latin typeface="Helvetica"/>
                <a:cs typeface="Helvetica"/>
              </a:rPr>
              <a:t>applications for products that are in the mature </a:t>
            </a:r>
            <a:r>
              <a:rPr lang="en-US" sz="2300" dirty="0" smtClean="0">
                <a:latin typeface="Helvetica"/>
                <a:cs typeface="Helvetica"/>
              </a:rPr>
              <a:t>stage, </a:t>
            </a:r>
            <a:r>
              <a:rPr lang="en-US" sz="2300" dirty="0">
                <a:latin typeface="Helvetica"/>
                <a:cs typeface="Helvetica"/>
              </a:rPr>
              <a:t>when prices generally fall. </a:t>
            </a:r>
            <a:r>
              <a:rPr lang="en-US" sz="2300" dirty="0" smtClean="0">
                <a:latin typeface="Helvetica"/>
                <a:cs typeface="Helvetica"/>
              </a:rPr>
              <a:t> </a:t>
            </a:r>
            <a:endParaRPr lang="en-US" sz="23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123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74174" y="154702"/>
            <a:ext cx="67956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Helvetica"/>
                <a:cs typeface="Helvetica"/>
              </a:rPr>
              <a:t>Transaction Costs Without Wholesalers</a:t>
            </a:r>
            <a:endParaRPr lang="en-US" sz="2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7.0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2" t="8803" r="1480" b="1846"/>
          <a:stretch/>
        </p:blipFill>
        <p:spPr>
          <a:xfrm>
            <a:off x="728810" y="1091747"/>
            <a:ext cx="7686380" cy="45874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3138" y="5749852"/>
            <a:ext cx="875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The more </a:t>
            </a:r>
            <a:r>
              <a:rPr lang="en-US" sz="2000" b="1" dirty="0">
                <a:latin typeface="Helvetica"/>
                <a:cs typeface="Helvetica"/>
              </a:rPr>
              <a:t>cost-effective </a:t>
            </a:r>
            <a:r>
              <a:rPr lang="en-US" sz="2000" dirty="0">
                <a:latin typeface="Helvetica"/>
                <a:cs typeface="Helvetica"/>
              </a:rPr>
              <a:t>a channel system is, the greater the opportunity to </a:t>
            </a:r>
            <a:r>
              <a:rPr lang="en-US" sz="2000" b="1" dirty="0">
                <a:latin typeface="Helvetica"/>
                <a:cs typeface="Helvetica"/>
              </a:rPr>
              <a:t>lower customer costs</a:t>
            </a:r>
            <a:r>
              <a:rPr lang="en-US" sz="2000" dirty="0">
                <a:latin typeface="Helvetica"/>
                <a:cs typeface="Helvetica"/>
              </a:rPr>
              <a:t> or to </a:t>
            </a:r>
            <a:r>
              <a:rPr lang="en-US" sz="2000" b="1" dirty="0">
                <a:latin typeface="Helvetica"/>
                <a:cs typeface="Helvetica"/>
              </a:rPr>
              <a:t>increase business profitability</a:t>
            </a:r>
            <a:r>
              <a:rPr lang="en-US" sz="20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0256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Screen Shot 2012-02-13 at 1.57.1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7291" r="1834" b="1655"/>
          <a:stretch/>
        </p:blipFill>
        <p:spPr>
          <a:xfrm>
            <a:off x="1388067" y="1060027"/>
            <a:ext cx="6367867" cy="4242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74174" y="154702"/>
            <a:ext cx="67956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Helvetica"/>
                <a:cs typeface="Helvetica"/>
              </a:rPr>
              <a:t>Transaction Costs With Wholesalers</a:t>
            </a:r>
            <a:endParaRPr lang="en-US" sz="2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230" y="5294642"/>
            <a:ext cx="80995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Adding wholesalers to the channel system </a:t>
            </a:r>
            <a:r>
              <a:rPr lang="en-US" sz="2400" b="1" dirty="0">
                <a:latin typeface="Helvetica"/>
                <a:cs typeface="Helvetica"/>
              </a:rPr>
              <a:t>reduces</a:t>
            </a:r>
            <a:r>
              <a:rPr lang="en-US" sz="2400" dirty="0">
                <a:latin typeface="Helvetica"/>
                <a:cs typeface="Helvetica"/>
              </a:rPr>
              <a:t> the total annual transaction costs for the industry by </a:t>
            </a:r>
            <a:r>
              <a:rPr lang="en-US" sz="2400" b="1" dirty="0">
                <a:latin typeface="Helvetica"/>
                <a:cs typeface="Helvetica"/>
              </a:rPr>
              <a:t>82.5 percent</a:t>
            </a:r>
            <a:r>
              <a:rPr lang="en-US" sz="2400" dirty="0">
                <a:latin typeface="Helvetica"/>
                <a:cs typeface="Helvetica"/>
              </a:rPr>
              <a:t>, to only $210 </a:t>
            </a:r>
            <a:r>
              <a:rPr lang="en-US" sz="2400" dirty="0" smtClean="0">
                <a:latin typeface="Helvetica"/>
                <a:cs typeface="Helvetica"/>
              </a:rPr>
              <a:t>million.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4885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9469" y="1615104"/>
            <a:ext cx="5945062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Marketing Channels and Competitive Advantage</a:t>
            </a:r>
          </a:p>
          <a:p>
            <a:pPr algn="ctr"/>
            <a:endParaRPr lang="en-US" sz="24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162033" y="4006122"/>
            <a:ext cx="6819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"/>
                <a:cs typeface="Helvetica"/>
              </a:rPr>
              <a:t>In this final section we will briefly explore </a:t>
            </a:r>
            <a:r>
              <a:rPr lang="en-US" sz="3000" dirty="0">
                <a:latin typeface="Helvetica"/>
                <a:cs typeface="Helvetica"/>
              </a:rPr>
              <a:t>the ways that marketing channels can serve as a source of competitive </a:t>
            </a:r>
            <a:r>
              <a:rPr lang="en-US" sz="3000" dirty="0" smtClean="0">
                <a:latin typeface="Helvetica"/>
                <a:cs typeface="Helvetica"/>
              </a:rPr>
              <a:t>advantage.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1725" y="-72369"/>
            <a:ext cx="4400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Channels and Channel Mapping</a:t>
            </a:r>
            <a:endParaRPr lang="en-US" sz="25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8779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30738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Distribution Share vs. Market Share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7.2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9594" r="4226" b="1631"/>
          <a:stretch/>
        </p:blipFill>
        <p:spPr>
          <a:xfrm>
            <a:off x="862858" y="1068411"/>
            <a:ext cx="7418284" cy="4187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6565" y="5260224"/>
            <a:ext cx="771087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"/>
                <a:cs typeface="Helvetica"/>
              </a:rPr>
              <a:t>For markets </a:t>
            </a:r>
            <a:r>
              <a:rPr lang="en-US" sz="2500" dirty="0" smtClean="0">
                <a:latin typeface="Helvetica"/>
                <a:cs typeface="Helvetica"/>
              </a:rPr>
              <a:t>dominated by indirect </a:t>
            </a:r>
            <a:r>
              <a:rPr lang="en-US" sz="2500" dirty="0">
                <a:latin typeface="Helvetica"/>
                <a:cs typeface="Helvetica"/>
              </a:rPr>
              <a:t>channel </a:t>
            </a:r>
            <a:r>
              <a:rPr lang="en-US" sz="2500" dirty="0" smtClean="0">
                <a:latin typeface="Helvetica"/>
                <a:cs typeface="Helvetica"/>
              </a:rPr>
              <a:t>systems, </a:t>
            </a:r>
            <a:r>
              <a:rPr lang="en-US" sz="2500" dirty="0">
                <a:latin typeface="Helvetica"/>
                <a:cs typeface="Helvetica"/>
              </a:rPr>
              <a:t>share of distributor outlets can be </a:t>
            </a:r>
            <a:r>
              <a:rPr lang="en-US" sz="2500" b="1" dirty="0">
                <a:latin typeface="Helvetica"/>
                <a:cs typeface="Helvetica"/>
              </a:rPr>
              <a:t>directly linked </a:t>
            </a:r>
            <a:r>
              <a:rPr lang="en-US" sz="2500" dirty="0">
                <a:latin typeface="Helvetica"/>
                <a:cs typeface="Helvetica"/>
              </a:rPr>
              <a:t>to </a:t>
            </a:r>
            <a:r>
              <a:rPr lang="en-US" sz="2500" b="1" dirty="0">
                <a:latin typeface="Helvetica"/>
                <a:cs typeface="Helvetica"/>
              </a:rPr>
              <a:t>market share</a:t>
            </a:r>
            <a:r>
              <a:rPr lang="en-US" sz="25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423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Alternative Channel Marketing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7.3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5337" r="1198"/>
          <a:stretch/>
        </p:blipFill>
        <p:spPr>
          <a:xfrm>
            <a:off x="3391470" y="1031987"/>
            <a:ext cx="5595688" cy="53634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80956" y="3714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9.3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4074" y="1031987"/>
            <a:ext cx="3125350" cy="53427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400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>
              <a:lnSpc>
                <a:spcPct val="110000"/>
              </a:lnSpc>
            </a:pPr>
            <a:r>
              <a:rPr lang="en-US" sz="2500" dirty="0" smtClean="0">
                <a:solidFill>
                  <a:schemeClr val="bg1"/>
                </a:solidFill>
                <a:latin typeface="Helvetica"/>
                <a:cs typeface="Helvetica"/>
              </a:rPr>
              <a:t>The </a:t>
            </a:r>
            <a:r>
              <a:rPr lang="en-US" sz="2500" dirty="0">
                <a:solidFill>
                  <a:schemeClr val="bg1"/>
                </a:solidFill>
                <a:latin typeface="Helvetica"/>
                <a:cs typeface="Helvetica"/>
              </a:rPr>
              <a:t>reach of a marketing channel </a:t>
            </a:r>
            <a:r>
              <a:rPr lang="en-US" sz="2500" b="1" dirty="0">
                <a:solidFill>
                  <a:schemeClr val="bg1"/>
                </a:solidFill>
                <a:latin typeface="Helvetica"/>
                <a:cs typeface="Helvetica"/>
              </a:rPr>
              <a:t>affects the volume </a:t>
            </a:r>
            <a:r>
              <a:rPr lang="en-US" sz="2500" dirty="0">
                <a:solidFill>
                  <a:schemeClr val="bg1"/>
                </a:solidFill>
                <a:latin typeface="Helvetica"/>
                <a:cs typeface="Helvetica"/>
              </a:rPr>
              <a:t>that it </a:t>
            </a:r>
            <a:r>
              <a:rPr lang="en-US" sz="2500" dirty="0" smtClean="0">
                <a:solidFill>
                  <a:schemeClr val="bg1"/>
                </a:solidFill>
                <a:latin typeface="Helvetica"/>
                <a:cs typeface="Helvetica"/>
              </a:rPr>
              <a:t>produces.</a:t>
            </a:r>
          </a:p>
          <a:p>
            <a:pPr>
              <a:lnSpc>
                <a:spcPct val="110000"/>
              </a:lnSpc>
            </a:pPr>
            <a:endParaRPr lang="en-US" sz="25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>
              <a:lnSpc>
                <a:spcPct val="110000"/>
              </a:lnSpc>
            </a:pPr>
            <a:r>
              <a:rPr lang="en-US" sz="2500" dirty="0" smtClean="0">
                <a:solidFill>
                  <a:schemeClr val="bg1"/>
                </a:solidFill>
                <a:latin typeface="Helvetica"/>
                <a:cs typeface="Helvetica"/>
              </a:rPr>
              <a:t>The </a:t>
            </a:r>
            <a:r>
              <a:rPr lang="en-US" sz="2500" dirty="0">
                <a:solidFill>
                  <a:schemeClr val="bg1"/>
                </a:solidFill>
                <a:latin typeface="Helvetica"/>
                <a:cs typeface="Helvetica"/>
              </a:rPr>
              <a:t>break-even analysis for each marketing channel </a:t>
            </a:r>
            <a:r>
              <a:rPr lang="en-US" sz="2500" dirty="0" smtClean="0">
                <a:solidFill>
                  <a:schemeClr val="bg1"/>
                </a:solidFill>
                <a:latin typeface="Helvetica"/>
                <a:cs typeface="Helvetica"/>
              </a:rPr>
              <a:t>strategy provides </a:t>
            </a:r>
            <a:r>
              <a:rPr lang="en-US" sz="2500" dirty="0">
                <a:solidFill>
                  <a:schemeClr val="bg1"/>
                </a:solidFill>
                <a:latin typeface="Helvetica"/>
                <a:cs typeface="Helvetica"/>
              </a:rPr>
              <a:t>a way to assess the </a:t>
            </a:r>
            <a:r>
              <a:rPr lang="en-US" sz="2500" b="1" dirty="0">
                <a:solidFill>
                  <a:schemeClr val="bg1"/>
                </a:solidFill>
                <a:latin typeface="Helvetica"/>
                <a:cs typeface="Helvetica"/>
              </a:rPr>
              <a:t>profitability risk</a:t>
            </a:r>
            <a:r>
              <a:rPr lang="en-US" sz="2500" dirty="0">
                <a:solidFill>
                  <a:schemeClr val="bg1"/>
                </a:solidFill>
                <a:latin typeface="Helvetica"/>
                <a:cs typeface="Helvetica"/>
              </a:rPr>
              <a:t> of each channel. </a:t>
            </a:r>
          </a:p>
        </p:txBody>
      </p:sp>
    </p:spTree>
    <p:extLst>
      <p:ext uri="{BB962C8B-B14F-4D97-AF65-F5344CB8AC3E}">
        <p14:creationId xmlns:p14="http://schemas.microsoft.com/office/powerpoint/2010/main" val="41246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Basic Marketing Channels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3.3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9" t="14414"/>
          <a:stretch/>
        </p:blipFill>
        <p:spPr>
          <a:xfrm>
            <a:off x="267333" y="1048911"/>
            <a:ext cx="8733520" cy="26549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7333" y="3845214"/>
            <a:ext cx="4062520" cy="24929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60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algn="ctr"/>
            <a:r>
              <a:rPr lang="en-US" sz="2600" dirty="0" smtClean="0">
                <a:solidFill>
                  <a:srgbClr val="FFFFFF"/>
                </a:solidFill>
                <a:latin typeface="Helvetica"/>
                <a:cs typeface="Helvetica"/>
              </a:rPr>
              <a:t>Hewlett</a:t>
            </a:r>
            <a:r>
              <a:rPr lang="en-US" sz="2600" dirty="0">
                <a:solidFill>
                  <a:srgbClr val="FFFFFF"/>
                </a:solidFill>
                <a:latin typeface="Helvetica"/>
                <a:cs typeface="Helvetica"/>
              </a:rPr>
              <a:t>-Packard sells its products through all the channel paths shown above. </a:t>
            </a:r>
            <a:endParaRPr lang="en-US" sz="260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algn="ctr"/>
            <a:endParaRPr lang="en-US" sz="26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40024" y="3845214"/>
            <a:ext cx="4160829" cy="243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Helvetica"/>
                <a:cs typeface="Helvetica"/>
              </a:rPr>
              <a:t>Channel Considerations:</a:t>
            </a:r>
          </a:p>
          <a:p>
            <a:pPr marL="741363" indent="-400050">
              <a:lnSpc>
                <a:spcPct val="150000"/>
              </a:lnSpc>
              <a:buFont typeface="Wingdings" charset="2"/>
              <a:buChar char="q"/>
            </a:pPr>
            <a:r>
              <a:rPr lang="en-US" sz="2200" dirty="0" smtClean="0">
                <a:latin typeface="Helvetica"/>
                <a:cs typeface="Helvetica"/>
              </a:rPr>
              <a:t>Sales Growth</a:t>
            </a:r>
          </a:p>
          <a:p>
            <a:pPr marL="741363" indent="-400050">
              <a:lnSpc>
                <a:spcPct val="150000"/>
              </a:lnSpc>
              <a:buFont typeface="Wingdings" charset="2"/>
              <a:buChar char="q"/>
            </a:pPr>
            <a:r>
              <a:rPr lang="en-US" sz="2200" dirty="0" smtClean="0">
                <a:latin typeface="Helvetica"/>
                <a:cs typeface="Helvetica"/>
              </a:rPr>
              <a:t>Profitability</a:t>
            </a:r>
          </a:p>
          <a:p>
            <a:pPr marL="741363" indent="-400050">
              <a:lnSpc>
                <a:spcPct val="150000"/>
              </a:lnSpc>
              <a:buFont typeface="Wingdings" charset="2"/>
              <a:buChar char="q"/>
            </a:pPr>
            <a:r>
              <a:rPr lang="en-US" sz="2200" dirty="0" smtClean="0">
                <a:latin typeface="Helvetica"/>
                <a:cs typeface="Helvetica"/>
              </a:rPr>
              <a:t>Return on Capital</a:t>
            </a:r>
          </a:p>
          <a:p>
            <a:pPr marL="741363" indent="-400050">
              <a:lnSpc>
                <a:spcPct val="150000"/>
              </a:lnSpc>
              <a:buFont typeface="Wingdings" charset="2"/>
              <a:buChar char="q"/>
            </a:pPr>
            <a:r>
              <a:rPr lang="en-US" sz="2200" dirty="0" smtClean="0">
                <a:latin typeface="Helvetica"/>
                <a:cs typeface="Helvetica"/>
              </a:rPr>
              <a:t>Brand Leverage</a:t>
            </a:r>
            <a:endParaRPr lang="en-US" sz="2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09208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94792"/>
            <a:ext cx="670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/>
                <a:cs typeface="Helvetica"/>
              </a:rPr>
              <a:t>Channel Mapping</a:t>
            </a:r>
            <a:endParaRPr lang="en-US" sz="3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3.4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2" t="7845" r="15098" b="705"/>
          <a:stretch/>
        </p:blipFill>
        <p:spPr>
          <a:xfrm>
            <a:off x="1617319" y="1048262"/>
            <a:ext cx="5909363" cy="42913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0956" y="3714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9.1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5275" y="5380813"/>
            <a:ext cx="8333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This </a:t>
            </a:r>
            <a:r>
              <a:rPr lang="en-US" sz="2200" dirty="0">
                <a:latin typeface="Helvetica"/>
                <a:cs typeface="Helvetica"/>
              </a:rPr>
              <a:t>business uses a </a:t>
            </a:r>
            <a:r>
              <a:rPr lang="en-US" sz="2200" b="1" dirty="0">
                <a:latin typeface="Helvetica"/>
                <a:cs typeface="Helvetica"/>
              </a:rPr>
              <a:t>direct sales force </a:t>
            </a:r>
            <a:r>
              <a:rPr lang="en-US" sz="2200" dirty="0">
                <a:latin typeface="Helvetica"/>
                <a:cs typeface="Helvetica"/>
              </a:rPr>
              <a:t>to reach and serve the needs of its large accounts, </a:t>
            </a:r>
            <a:r>
              <a:rPr lang="en-US" sz="2200" dirty="0" smtClean="0">
                <a:latin typeface="Helvetica"/>
                <a:cs typeface="Helvetica"/>
              </a:rPr>
              <a:t>and uses </a:t>
            </a:r>
            <a:r>
              <a:rPr lang="en-US" sz="2200" b="1" dirty="0" smtClean="0">
                <a:latin typeface="Helvetica"/>
                <a:cs typeface="Helvetica"/>
              </a:rPr>
              <a:t>intermediaries</a:t>
            </a:r>
            <a:r>
              <a:rPr lang="en-US" sz="2200" dirty="0" smtClean="0">
                <a:latin typeface="Helvetica"/>
                <a:cs typeface="Helvetica"/>
              </a:rPr>
              <a:t> to serve the medium and small accounts</a:t>
            </a:r>
            <a:endParaRPr lang="en-US" sz="2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58778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66684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Mapping Channel Pricing and Pocket Price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3.5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4" t="9499" r="9454" b="2187"/>
          <a:stretch/>
        </p:blipFill>
        <p:spPr>
          <a:xfrm>
            <a:off x="1649638" y="1071003"/>
            <a:ext cx="5844725" cy="4296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0956" y="3714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9.1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8146" y="5439603"/>
            <a:ext cx="8747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/>
                <a:cs typeface="Helvetica"/>
              </a:rPr>
              <a:t>E</a:t>
            </a:r>
            <a:r>
              <a:rPr lang="en-US" sz="2000" b="1" dirty="0" smtClean="0">
                <a:latin typeface="Helvetica"/>
                <a:cs typeface="Helvetica"/>
              </a:rPr>
              <a:t>ach </a:t>
            </a:r>
            <a:r>
              <a:rPr lang="en-US" sz="2000" b="1" dirty="0">
                <a:latin typeface="Helvetica"/>
                <a:cs typeface="Helvetica"/>
              </a:rPr>
              <a:t>channel </a:t>
            </a:r>
            <a:r>
              <a:rPr lang="en-US" sz="2000" dirty="0">
                <a:latin typeface="Helvetica"/>
                <a:cs typeface="Helvetica"/>
              </a:rPr>
              <a:t>to the market produces a </a:t>
            </a:r>
            <a:r>
              <a:rPr lang="en-US" sz="2000" b="1" dirty="0">
                <a:latin typeface="Helvetica"/>
                <a:cs typeface="Helvetica"/>
              </a:rPr>
              <a:t>different level of sales revenue </a:t>
            </a:r>
            <a:r>
              <a:rPr lang="en-US" sz="2000" dirty="0">
                <a:latin typeface="Helvetica"/>
                <a:cs typeface="Helvetica"/>
              </a:rPr>
              <a:t>and has its own set of costs. The channel costs may include discounts to </a:t>
            </a:r>
            <a:r>
              <a:rPr lang="en-US" sz="2000" b="1" dirty="0" smtClean="0">
                <a:latin typeface="Helvetica"/>
                <a:cs typeface="Helvetica"/>
              </a:rPr>
              <a:t>intermediaries</a:t>
            </a:r>
            <a:r>
              <a:rPr lang="en-US" sz="2000" dirty="0">
                <a:latin typeface="Helvetica"/>
                <a:cs typeface="Helvetica"/>
              </a:rPr>
              <a:t>, </a:t>
            </a:r>
            <a:r>
              <a:rPr lang="en-US" sz="2000" b="1" dirty="0">
                <a:latin typeface="Helvetica"/>
                <a:cs typeface="Helvetica"/>
              </a:rPr>
              <a:t>transaction costs</a:t>
            </a:r>
            <a:r>
              <a:rPr lang="en-US" sz="2000" dirty="0">
                <a:latin typeface="Helvetica"/>
                <a:cs typeface="Helvetica"/>
              </a:rPr>
              <a:t>, and </a:t>
            </a:r>
            <a:r>
              <a:rPr lang="en-US" sz="2000" b="1" dirty="0">
                <a:latin typeface="Helvetica"/>
                <a:cs typeface="Helvetica"/>
              </a:rPr>
              <a:t>commissions</a:t>
            </a:r>
            <a:r>
              <a:rPr lang="en-US" sz="20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165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4272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Channel Strategies and Profitability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4.0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5310"/>
          <a:stretch/>
        </p:blipFill>
        <p:spPr>
          <a:xfrm>
            <a:off x="1802198" y="986484"/>
            <a:ext cx="5539605" cy="4724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0956" y="37143"/>
            <a:ext cx="1219200" cy="692497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latin typeface="Helvetica"/>
                <a:cs typeface="Helvetica"/>
              </a:rPr>
              <a:t>Marketing Performance</a:t>
            </a:r>
            <a:br>
              <a:rPr lang="en-US" sz="1250" b="1" dirty="0" smtClean="0">
                <a:latin typeface="Helvetica"/>
                <a:cs typeface="Helvetica"/>
              </a:rPr>
            </a:br>
            <a:r>
              <a:rPr lang="en-US" sz="1250" b="1" dirty="0" smtClean="0">
                <a:latin typeface="Helvetica"/>
                <a:cs typeface="Helvetica"/>
              </a:rPr>
              <a:t>Tool 9.2 </a:t>
            </a:r>
            <a:endParaRPr lang="en-US" sz="1250" b="1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4104" y="5732435"/>
            <a:ext cx="6735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Why is it so important for a business to understand the </a:t>
            </a:r>
            <a:r>
              <a:rPr lang="en-US" sz="2200" b="1" dirty="0" smtClean="0">
                <a:latin typeface="Helvetica"/>
                <a:cs typeface="Helvetica"/>
              </a:rPr>
              <a:t>pocket price </a:t>
            </a:r>
            <a:r>
              <a:rPr lang="en-US" sz="2200" dirty="0" smtClean="0">
                <a:latin typeface="Helvetica"/>
                <a:cs typeface="Helvetica"/>
              </a:rPr>
              <a:t>of </a:t>
            </a:r>
            <a:r>
              <a:rPr lang="en-US" sz="2200" b="1" dirty="0" smtClean="0">
                <a:latin typeface="Helvetica"/>
                <a:cs typeface="Helvetica"/>
              </a:rPr>
              <a:t>each channel</a:t>
            </a:r>
            <a:r>
              <a:rPr lang="en-US" sz="2200" dirty="0" smtClean="0">
                <a:latin typeface="Helvetica"/>
                <a:cs typeface="Helvetica"/>
              </a:rPr>
              <a:t>?</a:t>
            </a:r>
            <a:endParaRPr lang="en-US" sz="2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8225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30738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Channels for High-Tech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4.1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12358" r="2522" b="2185"/>
          <a:stretch/>
        </p:blipFill>
        <p:spPr>
          <a:xfrm>
            <a:off x="204864" y="1101068"/>
            <a:ext cx="8734273" cy="36099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275" y="4746245"/>
            <a:ext cx="83334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Helvetica"/>
                <a:cs typeface="Helvetica"/>
              </a:rPr>
              <a:t>Many high-technology manufacturers have a much more complex marketing channel </a:t>
            </a:r>
            <a:r>
              <a:rPr lang="en-US" sz="2600" dirty="0" smtClean="0">
                <a:latin typeface="Helvetica"/>
                <a:cs typeface="Helvetica"/>
              </a:rPr>
              <a:t>system, due to the need </a:t>
            </a:r>
            <a:r>
              <a:rPr lang="en-US" sz="2600" dirty="0">
                <a:latin typeface="Helvetica"/>
                <a:cs typeface="Helvetica"/>
              </a:rPr>
              <a:t>to serve </a:t>
            </a:r>
            <a:r>
              <a:rPr lang="en-US" sz="2600" b="1" dirty="0">
                <a:latin typeface="Helvetica"/>
                <a:cs typeface="Helvetica"/>
              </a:rPr>
              <a:t>both the consumer market </a:t>
            </a:r>
            <a:r>
              <a:rPr lang="en-US" sz="2600" dirty="0">
                <a:latin typeface="Helvetica"/>
                <a:cs typeface="Helvetica"/>
              </a:rPr>
              <a:t>(B2C) and the </a:t>
            </a:r>
            <a:r>
              <a:rPr lang="en-US" sz="2600" b="1" dirty="0">
                <a:latin typeface="Helvetica"/>
                <a:cs typeface="Helvetica"/>
              </a:rPr>
              <a:t>business market </a:t>
            </a:r>
            <a:r>
              <a:rPr lang="en-US" sz="2600" dirty="0">
                <a:latin typeface="Helvetica"/>
                <a:cs typeface="Helvetica"/>
              </a:rPr>
              <a:t>(B2B). </a:t>
            </a:r>
          </a:p>
        </p:txBody>
      </p:sp>
    </p:spTree>
    <p:extLst>
      <p:ext uri="{BB962C8B-B14F-4D97-AF65-F5344CB8AC3E}">
        <p14:creationId xmlns:p14="http://schemas.microsoft.com/office/powerpoint/2010/main" val="264815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52984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118756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Helvetica"/>
                <a:cs typeface="Helvetica"/>
              </a:rPr>
              <a:t>Channel Financing Improves Liquidity</a:t>
            </a:r>
            <a:endParaRPr lang="en-US" sz="2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2-13 at 1.54.3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8" t="12457"/>
          <a:stretch/>
        </p:blipFill>
        <p:spPr>
          <a:xfrm>
            <a:off x="218564" y="1112074"/>
            <a:ext cx="8716321" cy="2957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275" y="4518432"/>
            <a:ext cx="83334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"/>
                <a:cs typeface="Helvetica"/>
              </a:rPr>
              <a:t>Using a firm like Castle Pines Capital to manage its accounts receivables with distributors, a hi-tech company can allow distributors </a:t>
            </a:r>
            <a:r>
              <a:rPr lang="en-US" sz="2500" b="1" dirty="0">
                <a:latin typeface="Helvetica"/>
                <a:cs typeface="Helvetica"/>
              </a:rPr>
              <a:t>60 days to pay </a:t>
            </a:r>
            <a:r>
              <a:rPr lang="en-US" sz="2500" dirty="0">
                <a:latin typeface="Helvetica"/>
                <a:cs typeface="Helvetica"/>
              </a:rPr>
              <a:t>their bills while still </a:t>
            </a:r>
            <a:r>
              <a:rPr lang="en-US" sz="2500" b="1" dirty="0">
                <a:latin typeface="Helvetica"/>
                <a:cs typeface="Helvetica"/>
              </a:rPr>
              <a:t>receiving the payments in 30 days</a:t>
            </a:r>
            <a:r>
              <a:rPr lang="en-US" sz="2500" dirty="0">
                <a:latin typeface="Helvetica"/>
                <a:cs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0374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6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9469" y="1615104"/>
            <a:ext cx="5945062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Marketing Channel Performance</a:t>
            </a:r>
          </a:p>
          <a:p>
            <a:pPr algn="ctr"/>
            <a:endParaRPr lang="en-US" sz="24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8480" y="76200"/>
            <a:ext cx="13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MBM6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Chapter 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" y="6530003"/>
            <a:ext cx="9152985" cy="3399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14700" y="655003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Copyright Roger J. Best, 2012</a:t>
            </a:r>
            <a:endParaRPr lang="en-US" sz="12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899" l="1020" r="89796">
                        <a14:foregroundMark x1="1020" y1="92308" x2="53061" y2="92899"/>
                        <a14:foregroundMark x1="50680" y1="87574" x2="62925" y2="21302"/>
                        <a14:foregroundMark x1="55782" y1="17160" x2="44558" y2="81065"/>
                        <a14:foregroundMark x1="71769" y1="27219" x2="88435" y2="8224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3721"/>
            <a:ext cx="1301896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162033" y="4239800"/>
            <a:ext cx="6819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"/>
                <a:cs typeface="Helvetica"/>
              </a:rPr>
              <a:t>In this section we will look at how channel </a:t>
            </a:r>
            <a:r>
              <a:rPr lang="en-US" sz="3000" dirty="0">
                <a:latin typeface="Helvetica"/>
                <a:cs typeface="Helvetica"/>
              </a:rPr>
              <a:t>partners affect marketing channel </a:t>
            </a:r>
            <a:r>
              <a:rPr lang="en-US" sz="3000" dirty="0" smtClean="0">
                <a:latin typeface="Helvetica"/>
                <a:cs typeface="Helvetica"/>
              </a:rPr>
              <a:t>performance.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1725" y="-72369"/>
            <a:ext cx="4400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Helvetica"/>
                <a:cs typeface="Helvetica"/>
              </a:rPr>
              <a:t>Marketing Channels and Channel Mapping</a:t>
            </a:r>
            <a:endParaRPr lang="en-US" sz="25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6269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1229</Words>
  <Application>Microsoft Macintosh PowerPoint</Application>
  <PresentationFormat>On-screen Show (4:3)</PresentationFormat>
  <Paragraphs>177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Vomocil</dc:creator>
  <cp:lastModifiedBy>Peter J. Vomocil</cp:lastModifiedBy>
  <cp:revision>145</cp:revision>
  <dcterms:created xsi:type="dcterms:W3CDTF">2012-02-13T19:07:25Z</dcterms:created>
  <dcterms:modified xsi:type="dcterms:W3CDTF">2012-03-06T05:34:10Z</dcterms:modified>
</cp:coreProperties>
</file>